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mo Bold" charset="1" panose="020B0704020202020204"/>
      <p:regular r:id="rId17"/>
    </p:embeddedFont>
    <p:embeddedFont>
      <p:font typeface="Barlow" charset="1" panose="00000500000000000000"/>
      <p:regular r:id="rId18"/>
    </p:embeddedFont>
    <p:embeddedFont>
      <p:font typeface="Barlow Bold" charset="1" panose="000008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notesMasters/notesMaster1.xml" Type="http://schemas.openxmlformats.org/officeDocument/2006/relationships/notesMaster"/><Relationship Id="rId15" Target="theme/theme2.xml" Type="http://schemas.openxmlformats.org/officeDocument/2006/relationships/theme"/><Relationship Id="rId16" Target="notesSlides/notesSlide1.xml" Type="http://schemas.openxmlformats.org/officeDocument/2006/relationships/notes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Slides/notesSlide2.xml" Type="http://schemas.openxmlformats.org/officeDocument/2006/relationships/notesSlide"/><Relationship Id="rId21" Target="notesSlides/notesSlide3.xml" Type="http://schemas.openxmlformats.org/officeDocument/2006/relationships/notesSlide"/><Relationship Id="rId22" Target="notesSlides/notesSlide4.xml" Type="http://schemas.openxmlformats.org/officeDocument/2006/relationships/notesSlide"/><Relationship Id="rId23" Target="notesSlides/notesSlide5.xml" Type="http://schemas.openxmlformats.org/officeDocument/2006/relationships/notesSlide"/><Relationship Id="rId24" Target="notesSlides/notesSlide6.xml" Type="http://schemas.openxmlformats.org/officeDocument/2006/relationships/notesSlide"/><Relationship Id="rId25" Target="notesSlides/notesSlide7.xml" Type="http://schemas.openxmlformats.org/officeDocument/2006/relationships/notesSlide"/><Relationship Id="rId26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59327" y="887760"/>
            <a:ext cx="9227344" cy="3314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812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Predicting Hospital Readmission Risk: Hackathon Pitch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59327" y="4531519"/>
            <a:ext cx="9227344" cy="145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2"/>
              </a:lnSpc>
            </a:pPr>
            <a:r>
              <a:rPr lang="en-US" sz="218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Utilising Logistic Regression to reduce avoidable hospital readmissions and improve patient outcomes – addressing a critical healthcare challenge with high costs and significant patient impact.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59327" y="6961882"/>
            <a:ext cx="9227344" cy="2779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2750" b="true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Team(SC1)3_02</a:t>
            </a:r>
          </a:p>
          <a:p>
            <a:pPr algn="ctr">
              <a:lnSpc>
                <a:spcPts val="4435"/>
              </a:lnSpc>
            </a:pPr>
            <a:r>
              <a:rPr lang="en-US" sz="27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{NIKHIL KUMAR(23CSEAIML129),</a:t>
            </a:r>
          </a:p>
          <a:p>
            <a:pPr algn="ctr">
              <a:lnSpc>
                <a:spcPts val="4435"/>
              </a:lnSpc>
            </a:pPr>
            <a:r>
              <a:rPr lang="en-US" sz="27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ATUL KUMAR(23CSEAIML181),  </a:t>
            </a:r>
          </a:p>
          <a:p>
            <a:pPr algn="ctr">
              <a:lnSpc>
                <a:spcPts val="4435"/>
              </a:lnSpc>
            </a:pPr>
            <a:r>
              <a:rPr lang="en-US" sz="27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Ambikesh Maharana(23CSEAIML173), </a:t>
            </a:r>
          </a:p>
          <a:p>
            <a:pPr algn="ctr">
              <a:lnSpc>
                <a:spcPts val="4437"/>
              </a:lnSpc>
            </a:pPr>
            <a:r>
              <a:rPr lang="en-US" sz="2750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Abhinav Kumar(23CSEDS042)}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178820" y="2017960"/>
            <a:ext cx="11930360" cy="931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5"/>
              </a:lnSpc>
            </a:pPr>
            <a:r>
              <a:rPr lang="en-US" sz="5500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The Problem: Hospital Readmissions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01329" y="4050506"/>
            <a:ext cx="5151984" cy="4161234"/>
            <a:chOff x="0" y="0"/>
            <a:chExt cx="6869312" cy="55483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869303" cy="5548249"/>
            </a:xfrm>
            <a:custGeom>
              <a:avLst/>
              <a:gdLst/>
              <a:ahLst/>
              <a:cxnLst/>
              <a:rect r="r" b="b" t="t" l="l"/>
              <a:pathLst>
                <a:path h="5548249" w="6869303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625463" y="0"/>
                  </a:lnTo>
                  <a:cubicBezTo>
                    <a:pt x="6760083" y="0"/>
                    <a:pt x="6869303" y="109220"/>
                    <a:pt x="6869303" y="243840"/>
                  </a:cubicBezTo>
                  <a:lnTo>
                    <a:pt x="6869303" y="5304409"/>
                  </a:lnTo>
                  <a:cubicBezTo>
                    <a:pt x="6869303" y="5439029"/>
                    <a:pt x="6760083" y="5548249"/>
                    <a:pt x="6625463" y="5548249"/>
                  </a:cubicBezTo>
                  <a:lnTo>
                    <a:pt x="243840" y="5548249"/>
                  </a:lnTo>
                  <a:cubicBezTo>
                    <a:pt x="109220" y="5548249"/>
                    <a:pt x="0" y="5439029"/>
                    <a:pt x="0" y="5304409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01329" y="4012406"/>
            <a:ext cx="5151984" cy="152400"/>
            <a:chOff x="0" y="0"/>
            <a:chExt cx="6869312" cy="203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869303" cy="203200"/>
            </a:xfrm>
            <a:custGeom>
              <a:avLst/>
              <a:gdLst/>
              <a:ahLst/>
              <a:cxnLst/>
              <a:rect r="r" b="b" t="t" l="l"/>
              <a:pathLst>
                <a:path h="203200" w="6869303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767703" y="0"/>
                  </a:lnTo>
                  <a:cubicBezTo>
                    <a:pt x="6823837" y="0"/>
                    <a:pt x="6869303" y="45466"/>
                    <a:pt x="6869303" y="101600"/>
                  </a:cubicBezTo>
                  <a:cubicBezTo>
                    <a:pt x="6869303" y="157734"/>
                    <a:pt x="6823837" y="203200"/>
                    <a:pt x="6767703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205237" y="3578572"/>
            <a:ext cx="944016" cy="944016"/>
            <a:chOff x="0" y="0"/>
            <a:chExt cx="1258688" cy="12586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8697" cy="1258697"/>
            </a:xfrm>
            <a:custGeom>
              <a:avLst/>
              <a:gdLst/>
              <a:ahLst/>
              <a:cxnLst/>
              <a:rect r="r" b="b" t="t" l="l"/>
              <a:pathLst>
                <a:path h="1258697" w="1258697">
                  <a:moveTo>
                    <a:pt x="0" y="629285"/>
                  </a:moveTo>
                  <a:cubicBezTo>
                    <a:pt x="0" y="281813"/>
                    <a:pt x="281813" y="0"/>
                    <a:pt x="629285" y="0"/>
                  </a:cubicBezTo>
                  <a:cubicBezTo>
                    <a:pt x="976757" y="0"/>
                    <a:pt x="1258697" y="281813"/>
                    <a:pt x="1258697" y="629285"/>
                  </a:cubicBezTo>
                  <a:cubicBezTo>
                    <a:pt x="1258697" y="976757"/>
                    <a:pt x="976884" y="1258697"/>
                    <a:pt x="629285" y="1258697"/>
                  </a:cubicBezTo>
                  <a:cubicBezTo>
                    <a:pt x="281686" y="1258697"/>
                    <a:pt x="0" y="976884"/>
                    <a:pt x="0" y="629285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3488456" y="3814614"/>
            <a:ext cx="377578" cy="471934"/>
            <a:chOff x="0" y="0"/>
            <a:chExt cx="503437" cy="629245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503428" cy="629285"/>
            </a:xfrm>
            <a:custGeom>
              <a:avLst/>
              <a:gdLst/>
              <a:ahLst/>
              <a:cxnLst/>
              <a:rect r="r" b="b" t="t" l="l"/>
              <a:pathLst>
                <a:path h="629285" w="503428">
                  <a:moveTo>
                    <a:pt x="0" y="0"/>
                  </a:moveTo>
                  <a:lnTo>
                    <a:pt x="503428" y="0"/>
                  </a:lnTo>
                  <a:lnTo>
                    <a:pt x="503428" y="629285"/>
                  </a:lnTo>
                  <a:lnTo>
                    <a:pt x="0" y="629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4" r="-1" b="2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454051" y="4732436"/>
            <a:ext cx="4446538" cy="2622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Approximately 20% of Medicare patients are readmitted within 30 days post-discharge, highlighting a significant issue in patient care continuity.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567934" y="4050506"/>
            <a:ext cx="5151984" cy="4161234"/>
            <a:chOff x="0" y="0"/>
            <a:chExt cx="6869312" cy="554831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869303" cy="5548249"/>
            </a:xfrm>
            <a:custGeom>
              <a:avLst/>
              <a:gdLst/>
              <a:ahLst/>
              <a:cxnLst/>
              <a:rect r="r" b="b" t="t" l="l"/>
              <a:pathLst>
                <a:path h="5548249" w="6869303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625463" y="0"/>
                  </a:lnTo>
                  <a:cubicBezTo>
                    <a:pt x="6760083" y="0"/>
                    <a:pt x="6869303" y="109220"/>
                    <a:pt x="6869303" y="243840"/>
                  </a:cubicBezTo>
                  <a:lnTo>
                    <a:pt x="6869303" y="5304409"/>
                  </a:lnTo>
                  <a:cubicBezTo>
                    <a:pt x="6869303" y="5439029"/>
                    <a:pt x="6760083" y="5548249"/>
                    <a:pt x="6625463" y="5548249"/>
                  </a:cubicBezTo>
                  <a:lnTo>
                    <a:pt x="243840" y="5548249"/>
                  </a:lnTo>
                  <a:cubicBezTo>
                    <a:pt x="109220" y="5548249"/>
                    <a:pt x="0" y="5439029"/>
                    <a:pt x="0" y="5304409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567934" y="4012406"/>
            <a:ext cx="5151984" cy="152400"/>
            <a:chOff x="0" y="0"/>
            <a:chExt cx="6869312" cy="2032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869303" cy="203200"/>
            </a:xfrm>
            <a:custGeom>
              <a:avLst/>
              <a:gdLst/>
              <a:ahLst/>
              <a:cxnLst/>
              <a:rect r="r" b="b" t="t" l="l"/>
              <a:pathLst>
                <a:path h="203200" w="6869303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767703" y="0"/>
                  </a:lnTo>
                  <a:cubicBezTo>
                    <a:pt x="6823837" y="0"/>
                    <a:pt x="6869303" y="45466"/>
                    <a:pt x="6869303" y="101600"/>
                  </a:cubicBezTo>
                  <a:cubicBezTo>
                    <a:pt x="6869303" y="157734"/>
                    <a:pt x="6823837" y="203200"/>
                    <a:pt x="6767703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671842" y="3578572"/>
            <a:ext cx="944016" cy="944016"/>
            <a:chOff x="0" y="0"/>
            <a:chExt cx="1258688" cy="125868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58697" cy="1258697"/>
            </a:xfrm>
            <a:custGeom>
              <a:avLst/>
              <a:gdLst/>
              <a:ahLst/>
              <a:cxnLst/>
              <a:rect r="r" b="b" t="t" l="l"/>
              <a:pathLst>
                <a:path h="1258697" w="1258697">
                  <a:moveTo>
                    <a:pt x="0" y="629285"/>
                  </a:moveTo>
                  <a:cubicBezTo>
                    <a:pt x="0" y="281813"/>
                    <a:pt x="281813" y="0"/>
                    <a:pt x="629285" y="0"/>
                  </a:cubicBezTo>
                  <a:cubicBezTo>
                    <a:pt x="976757" y="0"/>
                    <a:pt x="1258697" y="281813"/>
                    <a:pt x="1258697" y="629285"/>
                  </a:cubicBezTo>
                  <a:cubicBezTo>
                    <a:pt x="1258697" y="976757"/>
                    <a:pt x="976884" y="1258697"/>
                    <a:pt x="629285" y="1258697"/>
                  </a:cubicBezTo>
                  <a:cubicBezTo>
                    <a:pt x="281686" y="1258697"/>
                    <a:pt x="0" y="976884"/>
                    <a:pt x="0" y="629285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8955062" y="3814614"/>
            <a:ext cx="377578" cy="471934"/>
            <a:chOff x="0" y="0"/>
            <a:chExt cx="503437" cy="629245"/>
          </a:xfrm>
        </p:grpSpPr>
        <p:sp>
          <p:nvSpPr>
            <p:cNvPr name="Freeform 23" id="23" descr="preencoded.png"/>
            <p:cNvSpPr/>
            <p:nvPr/>
          </p:nvSpPr>
          <p:spPr>
            <a:xfrm flipH="false" flipV="false" rot="0">
              <a:off x="0" y="0"/>
              <a:ext cx="503428" cy="629285"/>
            </a:xfrm>
            <a:custGeom>
              <a:avLst/>
              <a:gdLst/>
              <a:ahLst/>
              <a:cxnLst/>
              <a:rect r="r" b="b" t="t" l="l"/>
              <a:pathLst>
                <a:path h="629285" w="503428">
                  <a:moveTo>
                    <a:pt x="0" y="0"/>
                  </a:moveTo>
                  <a:lnTo>
                    <a:pt x="503428" y="0"/>
                  </a:lnTo>
                  <a:lnTo>
                    <a:pt x="503428" y="629285"/>
                  </a:lnTo>
                  <a:lnTo>
                    <a:pt x="0" y="629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4" r="-1" b="2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6920656" y="4732436"/>
            <a:ext cx="4446537" cy="2622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Unplanned readmissions cost the US healthcare system an estimated $15-20 billion annually, placing a substantial financial burden on resources.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034540" y="4050506"/>
            <a:ext cx="5152132" cy="4161234"/>
            <a:chOff x="0" y="0"/>
            <a:chExt cx="6869510" cy="554831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869430" cy="5548249"/>
            </a:xfrm>
            <a:custGeom>
              <a:avLst/>
              <a:gdLst/>
              <a:ahLst/>
              <a:cxnLst/>
              <a:rect r="r" b="b" t="t" l="l"/>
              <a:pathLst>
                <a:path h="5548249" w="686943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625590" y="0"/>
                  </a:lnTo>
                  <a:cubicBezTo>
                    <a:pt x="6760210" y="0"/>
                    <a:pt x="6869430" y="109220"/>
                    <a:pt x="6869430" y="243840"/>
                  </a:cubicBezTo>
                  <a:lnTo>
                    <a:pt x="6869430" y="5304409"/>
                  </a:lnTo>
                  <a:cubicBezTo>
                    <a:pt x="6869430" y="5439029"/>
                    <a:pt x="6760210" y="5548249"/>
                    <a:pt x="6625590" y="5548249"/>
                  </a:cubicBezTo>
                  <a:lnTo>
                    <a:pt x="243840" y="5548249"/>
                  </a:lnTo>
                  <a:cubicBezTo>
                    <a:pt x="109220" y="5548249"/>
                    <a:pt x="0" y="5439029"/>
                    <a:pt x="0" y="5304409"/>
                  </a:cubicBez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2034540" y="4012406"/>
            <a:ext cx="5152132" cy="152400"/>
            <a:chOff x="0" y="0"/>
            <a:chExt cx="6869510" cy="2032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869557" cy="203200"/>
            </a:xfrm>
            <a:custGeom>
              <a:avLst/>
              <a:gdLst/>
              <a:ahLst/>
              <a:cxnLst/>
              <a:rect r="r" b="b" t="t" l="l"/>
              <a:pathLst>
                <a:path h="203200" w="6869557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lnTo>
                    <a:pt x="6767957" y="0"/>
                  </a:lnTo>
                  <a:cubicBezTo>
                    <a:pt x="6824090" y="0"/>
                    <a:pt x="6869557" y="45466"/>
                    <a:pt x="6869557" y="101600"/>
                  </a:cubicBezTo>
                  <a:cubicBezTo>
                    <a:pt x="6869557" y="157734"/>
                    <a:pt x="6824090" y="203200"/>
                    <a:pt x="6767957" y="203200"/>
                  </a:cubicBezTo>
                  <a:lnTo>
                    <a:pt x="101600" y="203200"/>
                  </a:lnTo>
                  <a:cubicBezTo>
                    <a:pt x="45466" y="203200"/>
                    <a:pt x="0" y="157734"/>
                    <a:pt x="0" y="101600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4138597" y="3578572"/>
            <a:ext cx="944016" cy="944016"/>
            <a:chOff x="0" y="0"/>
            <a:chExt cx="1258688" cy="125868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58697" cy="1258697"/>
            </a:xfrm>
            <a:custGeom>
              <a:avLst/>
              <a:gdLst/>
              <a:ahLst/>
              <a:cxnLst/>
              <a:rect r="r" b="b" t="t" l="l"/>
              <a:pathLst>
                <a:path h="1258697" w="1258697">
                  <a:moveTo>
                    <a:pt x="0" y="629285"/>
                  </a:moveTo>
                  <a:cubicBezTo>
                    <a:pt x="0" y="281813"/>
                    <a:pt x="281813" y="0"/>
                    <a:pt x="629285" y="0"/>
                  </a:cubicBezTo>
                  <a:cubicBezTo>
                    <a:pt x="976757" y="0"/>
                    <a:pt x="1258697" y="281813"/>
                    <a:pt x="1258697" y="629285"/>
                  </a:cubicBezTo>
                  <a:cubicBezTo>
                    <a:pt x="1258697" y="976757"/>
                    <a:pt x="976884" y="1258697"/>
                    <a:pt x="629285" y="1258697"/>
                  </a:cubicBezTo>
                  <a:cubicBezTo>
                    <a:pt x="281686" y="1258697"/>
                    <a:pt x="0" y="976884"/>
                    <a:pt x="0" y="629285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4421818" y="3814614"/>
            <a:ext cx="377578" cy="471934"/>
            <a:chOff x="0" y="0"/>
            <a:chExt cx="503437" cy="629245"/>
          </a:xfrm>
        </p:grpSpPr>
        <p:sp>
          <p:nvSpPr>
            <p:cNvPr name="Freeform 32" id="32" descr="preencoded.png"/>
            <p:cNvSpPr/>
            <p:nvPr/>
          </p:nvSpPr>
          <p:spPr>
            <a:xfrm flipH="false" flipV="false" rot="0">
              <a:off x="0" y="0"/>
              <a:ext cx="503428" cy="629285"/>
            </a:xfrm>
            <a:custGeom>
              <a:avLst/>
              <a:gdLst/>
              <a:ahLst/>
              <a:cxnLst/>
              <a:rect r="r" b="b" t="t" l="l"/>
              <a:pathLst>
                <a:path h="629285" w="503428">
                  <a:moveTo>
                    <a:pt x="0" y="0"/>
                  </a:moveTo>
                  <a:lnTo>
                    <a:pt x="503428" y="0"/>
                  </a:lnTo>
                  <a:lnTo>
                    <a:pt x="503428" y="629285"/>
                  </a:lnTo>
                  <a:lnTo>
                    <a:pt x="0" y="629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4" r="-1" b="2"/>
              </a:stretch>
            </a:blip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2387262" y="4732436"/>
            <a:ext cx="4446686" cy="3126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Beyond costs, readmissions disrupt patient recovery, increase health risks, and strain already stretched hospital resources, affecting overall healthcare quality.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356748" y="791319"/>
            <a:ext cx="5574358" cy="566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337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Data and Key Features Used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43434" y="1866751"/>
            <a:ext cx="7864227" cy="7864227"/>
            <a:chOff x="0" y="0"/>
            <a:chExt cx="10485637" cy="10485637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0485628" cy="10485628"/>
            </a:xfrm>
            <a:custGeom>
              <a:avLst/>
              <a:gdLst/>
              <a:ahLst/>
              <a:cxnLst/>
              <a:rect r="r" b="b" t="t" l="l"/>
              <a:pathLst>
                <a:path h="10485628" w="10485628">
                  <a:moveTo>
                    <a:pt x="0" y="0"/>
                  </a:moveTo>
                  <a:lnTo>
                    <a:pt x="10485628" y="0"/>
                  </a:lnTo>
                  <a:lnTo>
                    <a:pt x="10485628" y="10485628"/>
                  </a:lnTo>
                  <a:lnTo>
                    <a:pt x="0" y="1048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389864" y="1823591"/>
            <a:ext cx="7864228" cy="55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Our model leverages a comprehensive dataset for robust prediction, including: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89864" y="2555528"/>
            <a:ext cx="6641455" cy="288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Patient demographics: Age, gender, and other personal attributes.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89864" y="3018384"/>
            <a:ext cx="7824044" cy="288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Medical history: Chronic conditions, past diagnoses, and treatment protocols.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89864" y="3481239"/>
            <a:ext cx="6326684" cy="288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Lab results: Key clinical markers and diagnostic test outcomes.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89864" y="3944094"/>
            <a:ext cx="6896695" cy="288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Prior admissions: Frequency and reasons for previous hospital stays.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89864" y="4406950"/>
            <a:ext cx="7864228" cy="55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Social determinants of health: Factors like socioeconomic status, education, and living conditions for a holistic view.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89864" y="5138886"/>
            <a:ext cx="7864228" cy="55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87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All data is sourced directly from Electronic Health Records (EHR) to ensure accuracy and completeness.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950768" y="1618514"/>
            <a:ext cx="8405812" cy="931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5"/>
              </a:lnSpc>
            </a:pPr>
            <a:r>
              <a:rPr lang="en-US" sz="5500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Why Logistic Regression?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82279" y="3951386"/>
            <a:ext cx="5190084" cy="3887540"/>
            <a:chOff x="0" y="0"/>
            <a:chExt cx="6920112" cy="518338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5400" y="25400"/>
              <a:ext cx="6869303" cy="5132578"/>
            </a:xfrm>
            <a:custGeom>
              <a:avLst/>
              <a:gdLst/>
              <a:ahLst/>
              <a:cxnLst/>
              <a:rect r="r" b="b" t="t" l="l"/>
              <a:pathLst>
                <a:path h="5132578" w="6869303">
                  <a:moveTo>
                    <a:pt x="0" y="629412"/>
                  </a:moveTo>
                  <a:cubicBezTo>
                    <a:pt x="0" y="281813"/>
                    <a:pt x="282448" y="0"/>
                    <a:pt x="630936" y="0"/>
                  </a:cubicBezTo>
                  <a:lnTo>
                    <a:pt x="6238367" y="0"/>
                  </a:lnTo>
                  <a:cubicBezTo>
                    <a:pt x="6586855" y="0"/>
                    <a:pt x="6869303" y="281813"/>
                    <a:pt x="6869303" y="629412"/>
                  </a:cubicBezTo>
                  <a:lnTo>
                    <a:pt x="6869303" y="4503166"/>
                  </a:lnTo>
                  <a:cubicBezTo>
                    <a:pt x="6869303" y="4850765"/>
                    <a:pt x="6586855" y="5132578"/>
                    <a:pt x="6238367" y="5132578"/>
                  </a:cubicBezTo>
                  <a:lnTo>
                    <a:pt x="630936" y="5132578"/>
                  </a:lnTo>
                  <a:cubicBezTo>
                    <a:pt x="282448" y="5132578"/>
                    <a:pt x="0" y="4850765"/>
                    <a:pt x="0" y="4503166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20103" cy="5183378"/>
            </a:xfrm>
            <a:custGeom>
              <a:avLst/>
              <a:gdLst/>
              <a:ahLst/>
              <a:cxnLst/>
              <a:rect r="r" b="b" t="t" l="l"/>
              <a:pathLst>
                <a:path h="5183378" w="6920103">
                  <a:moveTo>
                    <a:pt x="0" y="654812"/>
                  </a:moveTo>
                  <a:cubicBezTo>
                    <a:pt x="0" y="293116"/>
                    <a:pt x="293878" y="0"/>
                    <a:pt x="656336" y="0"/>
                  </a:cubicBezTo>
                  <a:lnTo>
                    <a:pt x="6263767" y="0"/>
                  </a:lnTo>
                  <a:lnTo>
                    <a:pt x="6263767" y="25400"/>
                  </a:lnTo>
                  <a:lnTo>
                    <a:pt x="6263767" y="0"/>
                  </a:lnTo>
                  <a:cubicBezTo>
                    <a:pt x="6626225" y="0"/>
                    <a:pt x="6920103" y="293116"/>
                    <a:pt x="6920103" y="654812"/>
                  </a:cubicBezTo>
                  <a:lnTo>
                    <a:pt x="6894703" y="654812"/>
                  </a:lnTo>
                  <a:lnTo>
                    <a:pt x="6920103" y="654812"/>
                  </a:lnTo>
                  <a:lnTo>
                    <a:pt x="6920103" y="4528566"/>
                  </a:lnTo>
                  <a:lnTo>
                    <a:pt x="6894703" y="4528566"/>
                  </a:lnTo>
                  <a:lnTo>
                    <a:pt x="6920103" y="4528566"/>
                  </a:lnTo>
                  <a:cubicBezTo>
                    <a:pt x="6920103" y="4890262"/>
                    <a:pt x="6626225" y="5183378"/>
                    <a:pt x="6263767" y="5183378"/>
                  </a:cubicBezTo>
                  <a:lnTo>
                    <a:pt x="6263767" y="5157978"/>
                  </a:lnTo>
                  <a:lnTo>
                    <a:pt x="6263767" y="5183378"/>
                  </a:lnTo>
                  <a:lnTo>
                    <a:pt x="656336" y="5183378"/>
                  </a:lnTo>
                  <a:lnTo>
                    <a:pt x="656336" y="5157978"/>
                  </a:lnTo>
                  <a:lnTo>
                    <a:pt x="656336" y="5183378"/>
                  </a:lnTo>
                  <a:cubicBezTo>
                    <a:pt x="293878" y="5183378"/>
                    <a:pt x="0" y="4890262"/>
                    <a:pt x="0" y="4528566"/>
                  </a:cubicBezTo>
                  <a:lnTo>
                    <a:pt x="0" y="654812"/>
                  </a:lnTo>
                  <a:lnTo>
                    <a:pt x="25400" y="654812"/>
                  </a:lnTo>
                  <a:lnTo>
                    <a:pt x="0" y="654812"/>
                  </a:lnTo>
                  <a:moveTo>
                    <a:pt x="50800" y="654812"/>
                  </a:moveTo>
                  <a:lnTo>
                    <a:pt x="50800" y="4528566"/>
                  </a:lnTo>
                  <a:lnTo>
                    <a:pt x="25400" y="4528566"/>
                  </a:lnTo>
                  <a:lnTo>
                    <a:pt x="50800" y="4528566"/>
                  </a:lnTo>
                  <a:cubicBezTo>
                    <a:pt x="50800" y="4862068"/>
                    <a:pt x="321818" y="5132578"/>
                    <a:pt x="656336" y="5132578"/>
                  </a:cubicBezTo>
                  <a:lnTo>
                    <a:pt x="6263767" y="5132578"/>
                  </a:lnTo>
                  <a:cubicBezTo>
                    <a:pt x="6598285" y="5132578"/>
                    <a:pt x="6869303" y="4862068"/>
                    <a:pt x="6869303" y="4528566"/>
                  </a:cubicBezTo>
                  <a:lnTo>
                    <a:pt x="6869303" y="654812"/>
                  </a:lnTo>
                  <a:cubicBezTo>
                    <a:pt x="6869303" y="321310"/>
                    <a:pt x="6598285" y="50800"/>
                    <a:pt x="6263767" y="50800"/>
                  </a:cubicBezTo>
                  <a:lnTo>
                    <a:pt x="656336" y="50800"/>
                  </a:lnTo>
                  <a:lnTo>
                    <a:pt x="656336" y="25400"/>
                  </a:lnTo>
                  <a:lnTo>
                    <a:pt x="656336" y="50800"/>
                  </a:lnTo>
                  <a:cubicBezTo>
                    <a:pt x="321818" y="50800"/>
                    <a:pt x="50800" y="321310"/>
                    <a:pt x="50800" y="654812"/>
                  </a:cubicBezTo>
                  <a:close/>
                </a:path>
              </a:pathLst>
            </a:custGeom>
            <a:solidFill>
              <a:srgbClr val="16FFBB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454051" y="4285060"/>
            <a:ext cx="3496716" cy="47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Interpretable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4051" y="4844206"/>
            <a:ext cx="4446538" cy="2622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Widely recognised and easy to understand for binary classification tasks in healthcare, providing clear insights into risk factors.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48884" y="3951386"/>
            <a:ext cx="5190084" cy="3887540"/>
            <a:chOff x="0" y="0"/>
            <a:chExt cx="6920112" cy="51833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25400" y="25400"/>
              <a:ext cx="6869303" cy="5132578"/>
            </a:xfrm>
            <a:custGeom>
              <a:avLst/>
              <a:gdLst/>
              <a:ahLst/>
              <a:cxnLst/>
              <a:rect r="r" b="b" t="t" l="l"/>
              <a:pathLst>
                <a:path h="5132578" w="6869303">
                  <a:moveTo>
                    <a:pt x="0" y="629412"/>
                  </a:moveTo>
                  <a:cubicBezTo>
                    <a:pt x="0" y="281813"/>
                    <a:pt x="282448" y="0"/>
                    <a:pt x="630936" y="0"/>
                  </a:cubicBezTo>
                  <a:lnTo>
                    <a:pt x="6238367" y="0"/>
                  </a:lnTo>
                  <a:cubicBezTo>
                    <a:pt x="6586855" y="0"/>
                    <a:pt x="6869303" y="281813"/>
                    <a:pt x="6869303" y="629412"/>
                  </a:cubicBezTo>
                  <a:lnTo>
                    <a:pt x="6869303" y="4503166"/>
                  </a:lnTo>
                  <a:cubicBezTo>
                    <a:pt x="6869303" y="4850765"/>
                    <a:pt x="6586855" y="5132578"/>
                    <a:pt x="6238367" y="5132578"/>
                  </a:cubicBezTo>
                  <a:lnTo>
                    <a:pt x="630936" y="5132578"/>
                  </a:lnTo>
                  <a:cubicBezTo>
                    <a:pt x="282448" y="5132578"/>
                    <a:pt x="0" y="4850765"/>
                    <a:pt x="0" y="4503166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20103" cy="5183378"/>
            </a:xfrm>
            <a:custGeom>
              <a:avLst/>
              <a:gdLst/>
              <a:ahLst/>
              <a:cxnLst/>
              <a:rect r="r" b="b" t="t" l="l"/>
              <a:pathLst>
                <a:path h="5183378" w="6920103">
                  <a:moveTo>
                    <a:pt x="0" y="654812"/>
                  </a:moveTo>
                  <a:cubicBezTo>
                    <a:pt x="0" y="293116"/>
                    <a:pt x="293878" y="0"/>
                    <a:pt x="656336" y="0"/>
                  </a:cubicBezTo>
                  <a:lnTo>
                    <a:pt x="6263767" y="0"/>
                  </a:lnTo>
                  <a:lnTo>
                    <a:pt x="6263767" y="25400"/>
                  </a:lnTo>
                  <a:lnTo>
                    <a:pt x="6263767" y="0"/>
                  </a:lnTo>
                  <a:cubicBezTo>
                    <a:pt x="6626225" y="0"/>
                    <a:pt x="6920103" y="293116"/>
                    <a:pt x="6920103" y="654812"/>
                  </a:cubicBezTo>
                  <a:lnTo>
                    <a:pt x="6894703" y="654812"/>
                  </a:lnTo>
                  <a:lnTo>
                    <a:pt x="6920103" y="654812"/>
                  </a:lnTo>
                  <a:lnTo>
                    <a:pt x="6920103" y="4528566"/>
                  </a:lnTo>
                  <a:lnTo>
                    <a:pt x="6894703" y="4528566"/>
                  </a:lnTo>
                  <a:lnTo>
                    <a:pt x="6920103" y="4528566"/>
                  </a:lnTo>
                  <a:cubicBezTo>
                    <a:pt x="6920103" y="4890262"/>
                    <a:pt x="6626225" y="5183378"/>
                    <a:pt x="6263767" y="5183378"/>
                  </a:cubicBezTo>
                  <a:lnTo>
                    <a:pt x="6263767" y="5157978"/>
                  </a:lnTo>
                  <a:lnTo>
                    <a:pt x="6263767" y="5183378"/>
                  </a:lnTo>
                  <a:lnTo>
                    <a:pt x="656336" y="5183378"/>
                  </a:lnTo>
                  <a:lnTo>
                    <a:pt x="656336" y="5157978"/>
                  </a:lnTo>
                  <a:lnTo>
                    <a:pt x="656336" y="5183378"/>
                  </a:lnTo>
                  <a:cubicBezTo>
                    <a:pt x="293878" y="5183378"/>
                    <a:pt x="0" y="4890262"/>
                    <a:pt x="0" y="4528566"/>
                  </a:cubicBezTo>
                  <a:lnTo>
                    <a:pt x="0" y="654812"/>
                  </a:lnTo>
                  <a:lnTo>
                    <a:pt x="25400" y="654812"/>
                  </a:lnTo>
                  <a:lnTo>
                    <a:pt x="0" y="654812"/>
                  </a:lnTo>
                  <a:moveTo>
                    <a:pt x="50800" y="654812"/>
                  </a:moveTo>
                  <a:lnTo>
                    <a:pt x="50800" y="4528566"/>
                  </a:lnTo>
                  <a:lnTo>
                    <a:pt x="25400" y="4528566"/>
                  </a:lnTo>
                  <a:lnTo>
                    <a:pt x="50800" y="4528566"/>
                  </a:lnTo>
                  <a:cubicBezTo>
                    <a:pt x="50800" y="4862068"/>
                    <a:pt x="321818" y="5132578"/>
                    <a:pt x="656336" y="5132578"/>
                  </a:cubicBezTo>
                  <a:lnTo>
                    <a:pt x="6263767" y="5132578"/>
                  </a:lnTo>
                  <a:cubicBezTo>
                    <a:pt x="6598285" y="5132578"/>
                    <a:pt x="6869303" y="4862068"/>
                    <a:pt x="6869303" y="4528566"/>
                  </a:cubicBezTo>
                  <a:lnTo>
                    <a:pt x="6869303" y="654812"/>
                  </a:lnTo>
                  <a:cubicBezTo>
                    <a:pt x="6869303" y="321310"/>
                    <a:pt x="6598285" y="50800"/>
                    <a:pt x="6263767" y="50800"/>
                  </a:cubicBezTo>
                  <a:lnTo>
                    <a:pt x="656336" y="50800"/>
                  </a:lnTo>
                  <a:lnTo>
                    <a:pt x="656336" y="25400"/>
                  </a:lnTo>
                  <a:lnTo>
                    <a:pt x="656336" y="50800"/>
                  </a:lnTo>
                  <a:cubicBezTo>
                    <a:pt x="321818" y="50800"/>
                    <a:pt x="50800" y="321310"/>
                    <a:pt x="50800" y="654812"/>
                  </a:cubicBezTo>
                  <a:close/>
                </a:path>
              </a:pathLst>
            </a:custGeom>
            <a:solidFill>
              <a:srgbClr val="29DDDA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920656" y="4066506"/>
            <a:ext cx="4068216" cy="47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Handles Multiple Factors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20656" y="5038725"/>
            <a:ext cx="4446537" cy="2622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Efficiently incorporates various patient risk factors, with transparent coefficient insights indicating their impact on readmission probability.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015490" y="3951386"/>
            <a:ext cx="5190232" cy="3887540"/>
            <a:chOff x="0" y="0"/>
            <a:chExt cx="6920310" cy="518338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25400" y="25400"/>
              <a:ext cx="6869430" cy="5132578"/>
            </a:xfrm>
            <a:custGeom>
              <a:avLst/>
              <a:gdLst/>
              <a:ahLst/>
              <a:cxnLst/>
              <a:rect r="r" b="b" t="t" l="l"/>
              <a:pathLst>
                <a:path h="5132578" w="6869430">
                  <a:moveTo>
                    <a:pt x="0" y="629412"/>
                  </a:moveTo>
                  <a:cubicBezTo>
                    <a:pt x="0" y="281813"/>
                    <a:pt x="282448" y="0"/>
                    <a:pt x="630936" y="0"/>
                  </a:cubicBezTo>
                  <a:lnTo>
                    <a:pt x="6238494" y="0"/>
                  </a:lnTo>
                  <a:cubicBezTo>
                    <a:pt x="6586982" y="0"/>
                    <a:pt x="6869430" y="281813"/>
                    <a:pt x="6869430" y="629412"/>
                  </a:cubicBezTo>
                  <a:lnTo>
                    <a:pt x="6869430" y="4503166"/>
                  </a:lnTo>
                  <a:cubicBezTo>
                    <a:pt x="6869430" y="4850765"/>
                    <a:pt x="6586982" y="5132578"/>
                    <a:pt x="6238494" y="5132578"/>
                  </a:cubicBezTo>
                  <a:lnTo>
                    <a:pt x="630936" y="5132578"/>
                  </a:lnTo>
                  <a:cubicBezTo>
                    <a:pt x="282448" y="5132578"/>
                    <a:pt x="0" y="4850765"/>
                    <a:pt x="0" y="4503166"/>
                  </a:cubicBezTo>
                  <a:close/>
                </a:path>
              </a:pathLst>
            </a:custGeom>
            <a:solidFill>
              <a:srgbClr val="0A081B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920230" cy="5183378"/>
            </a:xfrm>
            <a:custGeom>
              <a:avLst/>
              <a:gdLst/>
              <a:ahLst/>
              <a:cxnLst/>
              <a:rect r="r" b="b" t="t" l="l"/>
              <a:pathLst>
                <a:path h="5183378" w="6920230">
                  <a:moveTo>
                    <a:pt x="0" y="654812"/>
                  </a:moveTo>
                  <a:cubicBezTo>
                    <a:pt x="0" y="293116"/>
                    <a:pt x="293878" y="0"/>
                    <a:pt x="656336" y="0"/>
                  </a:cubicBezTo>
                  <a:lnTo>
                    <a:pt x="6263894" y="0"/>
                  </a:lnTo>
                  <a:lnTo>
                    <a:pt x="6263894" y="25400"/>
                  </a:lnTo>
                  <a:lnTo>
                    <a:pt x="6263894" y="0"/>
                  </a:lnTo>
                  <a:cubicBezTo>
                    <a:pt x="6626352" y="0"/>
                    <a:pt x="6920230" y="293116"/>
                    <a:pt x="6920230" y="654812"/>
                  </a:cubicBezTo>
                  <a:lnTo>
                    <a:pt x="6894830" y="654812"/>
                  </a:lnTo>
                  <a:lnTo>
                    <a:pt x="6920230" y="654812"/>
                  </a:lnTo>
                  <a:lnTo>
                    <a:pt x="6920230" y="4528566"/>
                  </a:lnTo>
                  <a:lnTo>
                    <a:pt x="6894830" y="4528566"/>
                  </a:lnTo>
                  <a:lnTo>
                    <a:pt x="6920230" y="4528566"/>
                  </a:lnTo>
                  <a:cubicBezTo>
                    <a:pt x="6920230" y="4890262"/>
                    <a:pt x="6626352" y="5183378"/>
                    <a:pt x="6263894" y="5183378"/>
                  </a:cubicBezTo>
                  <a:lnTo>
                    <a:pt x="6263894" y="5157978"/>
                  </a:lnTo>
                  <a:lnTo>
                    <a:pt x="6263894" y="5183378"/>
                  </a:lnTo>
                  <a:lnTo>
                    <a:pt x="656336" y="5183378"/>
                  </a:lnTo>
                  <a:lnTo>
                    <a:pt x="656336" y="5157978"/>
                  </a:lnTo>
                  <a:lnTo>
                    <a:pt x="656336" y="5183378"/>
                  </a:lnTo>
                  <a:cubicBezTo>
                    <a:pt x="293878" y="5183378"/>
                    <a:pt x="0" y="4890262"/>
                    <a:pt x="0" y="4528566"/>
                  </a:cubicBezTo>
                  <a:lnTo>
                    <a:pt x="0" y="654812"/>
                  </a:lnTo>
                  <a:lnTo>
                    <a:pt x="25400" y="654812"/>
                  </a:lnTo>
                  <a:lnTo>
                    <a:pt x="0" y="654812"/>
                  </a:lnTo>
                  <a:moveTo>
                    <a:pt x="50800" y="654812"/>
                  </a:moveTo>
                  <a:lnTo>
                    <a:pt x="50800" y="4528566"/>
                  </a:lnTo>
                  <a:lnTo>
                    <a:pt x="25400" y="4528566"/>
                  </a:lnTo>
                  <a:lnTo>
                    <a:pt x="50800" y="4528566"/>
                  </a:lnTo>
                  <a:cubicBezTo>
                    <a:pt x="50800" y="4862068"/>
                    <a:pt x="321818" y="5132578"/>
                    <a:pt x="656336" y="5132578"/>
                  </a:cubicBezTo>
                  <a:lnTo>
                    <a:pt x="6263894" y="5132578"/>
                  </a:lnTo>
                  <a:cubicBezTo>
                    <a:pt x="6598412" y="5132578"/>
                    <a:pt x="6869430" y="4862068"/>
                    <a:pt x="6869430" y="4528566"/>
                  </a:cubicBezTo>
                  <a:lnTo>
                    <a:pt x="6869430" y="654812"/>
                  </a:lnTo>
                  <a:cubicBezTo>
                    <a:pt x="6869557" y="321310"/>
                    <a:pt x="6598412" y="50800"/>
                    <a:pt x="6263894" y="50800"/>
                  </a:cubicBezTo>
                  <a:lnTo>
                    <a:pt x="656336" y="50800"/>
                  </a:lnTo>
                  <a:lnTo>
                    <a:pt x="656336" y="25400"/>
                  </a:lnTo>
                  <a:lnTo>
                    <a:pt x="656336" y="50800"/>
                  </a:lnTo>
                  <a:cubicBezTo>
                    <a:pt x="321818" y="50800"/>
                    <a:pt x="50800" y="321310"/>
                    <a:pt x="50800" y="654812"/>
                  </a:cubicBezTo>
                  <a:close/>
                </a:path>
              </a:pathLst>
            </a:custGeom>
            <a:solidFill>
              <a:srgbClr val="37A7E7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387262" y="4285060"/>
            <a:ext cx="3532585" cy="47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Optimal Performance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87262" y="4844206"/>
            <a:ext cx="4446686" cy="2622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Supports hyperparameter tuning (e.g., penalty and regularisation techniques) to achieve the best predictive performance for specific datasets.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113014" y="546794"/>
            <a:ext cx="10061972" cy="89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</a:pPr>
            <a:r>
              <a:rPr lang="en-US" sz="5187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Model Performance &amp; Validation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01329" y="2711202"/>
            <a:ext cx="7294066" cy="4084587"/>
            <a:chOff x="0" y="0"/>
            <a:chExt cx="9725422" cy="5446117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9725406" cy="5446141"/>
            </a:xfrm>
            <a:custGeom>
              <a:avLst/>
              <a:gdLst/>
              <a:ahLst/>
              <a:cxnLst/>
              <a:rect r="r" b="b" t="t" l="l"/>
              <a:pathLst>
                <a:path h="5446141" w="9725406">
                  <a:moveTo>
                    <a:pt x="0" y="0"/>
                  </a:moveTo>
                  <a:lnTo>
                    <a:pt x="9725406" y="0"/>
                  </a:lnTo>
                  <a:lnTo>
                    <a:pt x="9725406" y="5446141"/>
                  </a:lnTo>
                  <a:lnTo>
                    <a:pt x="0" y="5446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5" r="0" b="-5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518154" y="2548681"/>
            <a:ext cx="7678042" cy="200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Our Logistic Regression model demonstrates competitive performance in predicting readmission risk, achieving an impressive Area Under the Curve (AUC) of approximately 0.70.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18154" y="4730949"/>
            <a:ext cx="7678042" cy="200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To ensure robustness, we employed rigorous cross-validation techniques and GridSearchCV for meticulous hyperparameter optimisation, fine-tuning the model for peak accuracy.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18154" y="6913215"/>
            <a:ext cx="7678042" cy="2008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When benchmarked against other predictive models, Logistic Regression consistently strikes an optimal balance between predictive accuracy and essential interpretability, making it a reliable choice for clinical settings.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639568" y="1272150"/>
            <a:ext cx="9008864" cy="931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5"/>
              </a:lnSpc>
            </a:pPr>
            <a:r>
              <a:rPr lang="en-US" sz="5500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Implementation &amp; Use Case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01329" y="3379142"/>
            <a:ext cx="5361682" cy="1258789"/>
            <a:chOff x="0" y="0"/>
            <a:chExt cx="7148910" cy="1678385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7148957" cy="1678432"/>
            </a:xfrm>
            <a:custGeom>
              <a:avLst/>
              <a:gdLst/>
              <a:ahLst/>
              <a:cxnLst/>
              <a:rect r="r" b="b" t="t" l="l"/>
              <a:pathLst>
                <a:path h="1678432" w="7148957">
                  <a:moveTo>
                    <a:pt x="0" y="0"/>
                  </a:moveTo>
                  <a:lnTo>
                    <a:pt x="7148957" y="0"/>
                  </a:lnTo>
                  <a:lnTo>
                    <a:pt x="7148957" y="1678432"/>
                  </a:lnTo>
                  <a:lnTo>
                    <a:pt x="0" y="1678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7" t="0" r="-66" b="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415951" y="4914454"/>
            <a:ext cx="3566964" cy="47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Real-time Risk Scores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6546" y="5977236"/>
            <a:ext cx="4732436" cy="2622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Seamlessly integrated into existing hospital Electronic Medical Record (EMR) systems, providing instant readmission risk assessments.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463010" y="3379142"/>
            <a:ext cx="5361831" cy="1258789"/>
            <a:chOff x="0" y="0"/>
            <a:chExt cx="7149108" cy="1678385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7149084" cy="1678432"/>
            </a:xfrm>
            <a:custGeom>
              <a:avLst/>
              <a:gdLst/>
              <a:ahLst/>
              <a:cxnLst/>
              <a:rect r="r" b="b" t="t" l="l"/>
              <a:pathLst>
                <a:path h="1678432" w="7149084">
                  <a:moveTo>
                    <a:pt x="0" y="0"/>
                  </a:moveTo>
                  <a:lnTo>
                    <a:pt x="7149084" y="0"/>
                  </a:lnTo>
                  <a:lnTo>
                    <a:pt x="7149084" y="1678432"/>
                  </a:lnTo>
                  <a:lnTo>
                    <a:pt x="0" y="1678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6" t="0" r="-66" b="2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777632" y="4914454"/>
            <a:ext cx="3761929" cy="47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Targeted Interventions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77632" y="5977236"/>
            <a:ext cx="4732585" cy="2119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Enables clinical teams to prioritise high-risk patients, facilitating timely and tailored interventions to prevent readmissions.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824841" y="3379142"/>
            <a:ext cx="5361682" cy="1258789"/>
            <a:chOff x="0" y="0"/>
            <a:chExt cx="7148910" cy="1678385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7148957" cy="1678432"/>
            </a:xfrm>
            <a:custGeom>
              <a:avLst/>
              <a:gdLst/>
              <a:ahLst/>
              <a:cxnLst/>
              <a:rect r="r" b="b" t="t" l="l"/>
              <a:pathLst>
                <a:path h="1678432" w="7148957">
                  <a:moveTo>
                    <a:pt x="0" y="0"/>
                  </a:moveTo>
                  <a:lnTo>
                    <a:pt x="7148957" y="0"/>
                  </a:lnTo>
                  <a:lnTo>
                    <a:pt x="7148957" y="1678432"/>
                  </a:lnTo>
                  <a:lnTo>
                    <a:pt x="0" y="1678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7" t="0" r="-66" b="2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139464" y="4914454"/>
            <a:ext cx="3671888" cy="47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Personalised Planning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39464" y="5977236"/>
            <a:ext cx="4732436" cy="2119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Supports the creation of individualised discharge plans and automated follow-up scheduling, enhancing continuity of care.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090889" y="1475485"/>
            <a:ext cx="8106221" cy="931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75"/>
              </a:lnSpc>
            </a:pPr>
            <a:r>
              <a:rPr lang="en-US" sz="5500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Competitive Advantages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01329" y="3733205"/>
            <a:ext cx="786705" cy="786705"/>
            <a:chOff x="0" y="0"/>
            <a:chExt cx="1048940" cy="104894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048893" cy="1048893"/>
            </a:xfrm>
            <a:custGeom>
              <a:avLst/>
              <a:gdLst/>
              <a:ahLst/>
              <a:cxnLst/>
              <a:rect r="r" b="b" t="t" l="l"/>
              <a:pathLst>
                <a:path h="1048893" w="1048893">
                  <a:moveTo>
                    <a:pt x="0" y="0"/>
                  </a:moveTo>
                  <a:lnTo>
                    <a:pt x="1048893" y="0"/>
                  </a:lnTo>
                  <a:lnTo>
                    <a:pt x="1048893" y="1048893"/>
                  </a:lnTo>
                  <a:lnTo>
                    <a:pt x="0" y="1048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4" b="-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01329" y="4875162"/>
            <a:ext cx="4333280" cy="47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Transparent &amp; Explainable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1329" y="5874246"/>
            <a:ext cx="5099446" cy="2119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Our Logistic Regression model provides clear, interpretable insights, building trust among clinicians and facilitating data-driven decisions.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594127" y="3733205"/>
            <a:ext cx="786705" cy="786705"/>
            <a:chOff x="0" y="0"/>
            <a:chExt cx="1048940" cy="104894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048893" cy="1048893"/>
            </a:xfrm>
            <a:custGeom>
              <a:avLst/>
              <a:gdLst/>
              <a:ahLst/>
              <a:cxnLst/>
              <a:rect r="r" b="b" t="t" l="l"/>
              <a:pathLst>
                <a:path h="1048893" w="1048893">
                  <a:moveTo>
                    <a:pt x="0" y="0"/>
                  </a:moveTo>
                  <a:lnTo>
                    <a:pt x="1048893" y="0"/>
                  </a:lnTo>
                  <a:lnTo>
                    <a:pt x="1048893" y="1048893"/>
                  </a:lnTo>
                  <a:lnTo>
                    <a:pt x="0" y="1048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4" b="-4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594127" y="4875162"/>
            <a:ext cx="3985022" cy="47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Efficient Data Utilisation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94202" y="5874246"/>
            <a:ext cx="5099596" cy="2622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The model effectively uses routinely collected hospital data, minimising the need for additional data collection or complex integration processes.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087076" y="3733205"/>
            <a:ext cx="786705" cy="786705"/>
            <a:chOff x="0" y="0"/>
            <a:chExt cx="1048940" cy="104894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1048893" cy="1048893"/>
            </a:xfrm>
            <a:custGeom>
              <a:avLst/>
              <a:gdLst/>
              <a:ahLst/>
              <a:cxnLst/>
              <a:rect r="r" b="b" t="t" l="l"/>
              <a:pathLst>
                <a:path h="1048893" w="1048893">
                  <a:moveTo>
                    <a:pt x="0" y="0"/>
                  </a:moveTo>
                  <a:lnTo>
                    <a:pt x="1048893" y="0"/>
                  </a:lnTo>
                  <a:lnTo>
                    <a:pt x="1048893" y="1048893"/>
                  </a:lnTo>
                  <a:lnTo>
                    <a:pt x="0" y="10488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4" b="-4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087076" y="4875162"/>
            <a:ext cx="3496716" cy="47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E0E4E6"/>
                </a:solidFill>
                <a:latin typeface="Arimo Bold"/>
                <a:ea typeface="Arimo Bold"/>
                <a:cs typeface="Arimo Bold"/>
                <a:sym typeface="Arimo Bold"/>
              </a:rPr>
              <a:t>Scalable Solution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84323" y="5874246"/>
            <a:ext cx="5099596" cy="2119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43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Our solution is highly adaptable and can be seamlessly deployed across diverse hospital settings and varying patient populations.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A081B">
                <a:alpha val="56078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6668914" y="461814"/>
            <a:ext cx="4950173" cy="566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7"/>
              </a:lnSpc>
            </a:pPr>
            <a:r>
              <a:rPr lang="en-US" sz="3374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Conclusion &amp; Next Steps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17345" y="1584140"/>
            <a:ext cx="7864227" cy="7864227"/>
            <a:chOff x="0" y="0"/>
            <a:chExt cx="10485637" cy="10485637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0485628" cy="10485628"/>
            </a:xfrm>
            <a:custGeom>
              <a:avLst/>
              <a:gdLst/>
              <a:ahLst/>
              <a:cxnLst/>
              <a:rect r="r" b="b" t="t" l="l"/>
              <a:pathLst>
                <a:path h="10485628" w="10485628">
                  <a:moveTo>
                    <a:pt x="0" y="0"/>
                  </a:moveTo>
                  <a:lnTo>
                    <a:pt x="10485628" y="0"/>
                  </a:lnTo>
                  <a:lnTo>
                    <a:pt x="10485628" y="10485628"/>
                  </a:lnTo>
                  <a:lnTo>
                    <a:pt x="0" y="10485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975367" y="2478905"/>
            <a:ext cx="8729754" cy="764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189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Our Logistic Regression model offers effective and reliable readmission risk prediction, capable of making a significant impact.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75367" y="3370144"/>
            <a:ext cx="8729754" cy="67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7"/>
              </a:lnSpc>
            </a:pPr>
            <a:r>
              <a:rPr lang="en-US" sz="169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This solution has the potential to reduce readmission rates, improve overall care quality, and lower healthcare costs, creating a healthier future for patients and providers.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75367" y="4330652"/>
            <a:ext cx="2390228" cy="308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8"/>
              </a:lnSpc>
            </a:pPr>
            <a:r>
              <a:rPr lang="en-US" sz="1905" b="true">
                <a:solidFill>
                  <a:srgbClr val="F0FCFF"/>
                </a:solidFill>
                <a:latin typeface="Arimo Bold"/>
                <a:ea typeface="Arimo Bold"/>
                <a:cs typeface="Arimo Bold"/>
                <a:sym typeface="Arimo Bold"/>
              </a:rPr>
              <a:t>Next Steps: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75367" y="4787298"/>
            <a:ext cx="8729754" cy="3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5953" indent="-127976" lvl="1">
              <a:lnSpc>
                <a:spcPts val="2757"/>
              </a:lnSpc>
              <a:buFont typeface="Arial"/>
              <a:buChar char="•"/>
            </a:pPr>
            <a:r>
              <a:rPr lang="en-US" b="true" sz="1697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Pilot Deployment:</a:t>
            </a:r>
            <a:r>
              <a:rPr lang="en-US" sz="169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Implement the model in a clinical setting for real-world testing.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75367" y="5206596"/>
            <a:ext cx="8729754" cy="3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5953" indent="-127976" lvl="1">
              <a:lnSpc>
                <a:spcPts val="2757"/>
              </a:lnSpc>
              <a:buFont typeface="Arial"/>
              <a:buChar char="•"/>
            </a:pPr>
            <a:r>
              <a:rPr lang="en-US" b="true" sz="1697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Clinician Feedback:</a:t>
            </a:r>
            <a:r>
              <a:rPr lang="en-US" sz="169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Gather insights for iterative model improvements.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75367" y="5625894"/>
            <a:ext cx="8729754" cy="3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55953" indent="-127976" lvl="1">
              <a:lnSpc>
                <a:spcPts val="2757"/>
              </a:lnSpc>
              <a:buFont typeface="Arial"/>
              <a:buChar char="•"/>
            </a:pPr>
            <a:r>
              <a:rPr lang="en-US" b="true" sz="1697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Model Refinement:</a:t>
            </a:r>
            <a:r>
              <a:rPr lang="en-US" sz="1697">
                <a:solidFill>
                  <a:srgbClr val="E0E4E6"/>
                </a:solidFill>
                <a:latin typeface="Barlow"/>
                <a:ea typeface="Barlow"/>
                <a:cs typeface="Barlow"/>
                <a:sym typeface="Barlow"/>
              </a:rPr>
              <a:t> Continuously enhance accuracy and utility based on feedback and data.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DAGuI3c0kC8</dc:identifier>
  <dcterms:modified xsi:type="dcterms:W3CDTF">2011-08-01T06:04:30Z</dcterms:modified>
  <cp:revision>1</cp:revision>
  <dc:title>Predicting-Hospital-Readmission-Risk-Hackathon-Pitch.pptx</dc:title>
</cp:coreProperties>
</file>